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58" r:id="rId5"/>
    <p:sldId id="273" r:id="rId6"/>
    <p:sldId id="275" r:id="rId7"/>
    <p:sldId id="257" r:id="rId8"/>
    <p:sldId id="274" r:id="rId9"/>
    <p:sldId id="262" r:id="rId10"/>
    <p:sldId id="276" r:id="rId11"/>
    <p:sldId id="270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  <p:cmAuthor id="2" name="Ruthson Cecila" initials="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538603-33EA-4DB8-B2C4-11DB70AF038F}" v="1" dt="2020-08-27T14:32:33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61410" autoAdjust="0"/>
  </p:normalViewPr>
  <p:slideViewPr>
    <p:cSldViewPr>
      <p:cViewPr varScale="1">
        <p:scale>
          <a:sx n="44" d="100"/>
          <a:sy n="44" d="100"/>
        </p:scale>
        <p:origin x="6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lis Hameete" userId="90585a933903525e" providerId="LiveId" clId="{868D2725-FF08-43C4-8F09-C94678C3485E}"/>
    <pc:docChg chg="modSld">
      <pc:chgData name="Cornelis Hameete" userId="90585a933903525e" providerId="LiveId" clId="{868D2725-FF08-43C4-8F09-C94678C3485E}" dt="2020-04-08T14:34:19.694" v="2" actId="20577"/>
      <pc:docMkLst>
        <pc:docMk/>
      </pc:docMkLst>
      <pc:sldChg chg="modSp mod">
        <pc:chgData name="Cornelis Hameete" userId="90585a933903525e" providerId="LiveId" clId="{868D2725-FF08-43C4-8F09-C94678C3485E}" dt="2020-04-08T14:34:19.694" v="2" actId="20577"/>
        <pc:sldMkLst>
          <pc:docMk/>
          <pc:sldMk cId="0" sldId="268"/>
        </pc:sldMkLst>
        <pc:spChg chg="mod">
          <ac:chgData name="Cornelis Hameete" userId="90585a933903525e" providerId="LiveId" clId="{868D2725-FF08-43C4-8F09-C94678C3485E}" dt="2020-04-08T14:34:19.694" v="2" actId="20577"/>
          <ac:spMkLst>
            <pc:docMk/>
            <pc:sldMk cId="0" sldId="268"/>
            <ac:spMk id="3" creationId="{00000000-0000-0000-0000-000000000000}"/>
          </ac:spMkLst>
        </pc:spChg>
      </pc:sldChg>
    </pc:docChg>
  </pc:docChgLst>
  <pc:docChgLst>
    <pc:chgData name="Cornelis Hameete" userId="90585a933903525e" providerId="LiveId" clId="{1E8D2554-474D-46F5-8253-1F9FC8A50D39}"/>
    <pc:docChg chg="delSld modSld">
      <pc:chgData name="Cornelis Hameete" userId="90585a933903525e" providerId="LiveId" clId="{1E8D2554-474D-46F5-8253-1F9FC8A50D39}" dt="2020-03-29T00:59:01.265" v="31" actId="20577"/>
      <pc:docMkLst>
        <pc:docMk/>
      </pc:docMkLst>
      <pc:sldChg chg="modSp mod">
        <pc:chgData name="Cornelis Hameete" userId="90585a933903525e" providerId="LiveId" clId="{1E8D2554-474D-46F5-8253-1F9FC8A50D39}" dt="2020-03-29T00:43:35.329" v="26" actId="20577"/>
        <pc:sldMkLst>
          <pc:docMk/>
          <pc:sldMk cId="0" sldId="257"/>
        </pc:sldMkLst>
        <pc:spChg chg="mod">
          <ac:chgData name="Cornelis Hameete" userId="90585a933903525e" providerId="LiveId" clId="{1E8D2554-474D-46F5-8253-1F9FC8A50D39}" dt="2020-03-29T00:43:35.329" v="26" actId="20577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Cornelis Hameete" userId="90585a933903525e" providerId="LiveId" clId="{1E8D2554-474D-46F5-8253-1F9FC8A50D39}" dt="2020-03-29T00:49:46.411" v="27" actId="2696"/>
        <pc:sldMkLst>
          <pc:docMk/>
          <pc:sldMk cId="0" sldId="263"/>
        </pc:sldMkLst>
      </pc:sldChg>
      <pc:sldChg chg="modNotesTx">
        <pc:chgData name="Cornelis Hameete" userId="90585a933903525e" providerId="LiveId" clId="{1E8D2554-474D-46F5-8253-1F9FC8A50D39}" dt="2020-03-29T00:58:32.859" v="29" actId="20577"/>
        <pc:sldMkLst>
          <pc:docMk/>
          <pc:sldMk cId="0" sldId="267"/>
        </pc:sldMkLst>
      </pc:sldChg>
      <pc:sldChg chg="modSp mod">
        <pc:chgData name="Cornelis Hameete" userId="90585a933903525e" providerId="LiveId" clId="{1E8D2554-474D-46F5-8253-1F9FC8A50D39}" dt="2020-03-29T00:59:01.265" v="31" actId="20577"/>
        <pc:sldMkLst>
          <pc:docMk/>
          <pc:sldMk cId="0" sldId="268"/>
        </pc:sldMkLst>
        <pc:spChg chg="mod">
          <ac:chgData name="Cornelis Hameete" userId="90585a933903525e" providerId="LiveId" clId="{1E8D2554-474D-46F5-8253-1F9FC8A50D39}" dt="2020-03-29T00:59:01.265" v="31" actId="20577"/>
          <ac:spMkLst>
            <pc:docMk/>
            <pc:sldMk cId="0" sldId="268"/>
            <ac:spMk id="3" creationId="{00000000-0000-0000-0000-000000000000}"/>
          </ac:spMkLst>
        </pc:spChg>
      </pc:sldChg>
      <pc:sldChg chg="del">
        <pc:chgData name="Cornelis Hameete" userId="90585a933903525e" providerId="LiveId" clId="{1E8D2554-474D-46F5-8253-1F9FC8A50D39}" dt="2020-03-29T00:38:56.941" v="0" actId="2696"/>
        <pc:sldMkLst>
          <pc:docMk/>
          <pc:sldMk cId="0" sldId="270"/>
        </pc:sldMkLst>
      </pc:sldChg>
      <pc:sldChg chg="del">
        <pc:chgData name="Cornelis Hameete" userId="90585a933903525e" providerId="LiveId" clId="{1E8D2554-474D-46F5-8253-1F9FC8A50D39}" dt="2020-03-29T00:54:09.161" v="28" actId="2696"/>
        <pc:sldMkLst>
          <pc:docMk/>
          <pc:sldMk cId="0" sldId="271"/>
        </pc:sldMkLst>
      </pc:sldChg>
      <pc:sldChg chg="del">
        <pc:chgData name="Cornelis Hameete" userId="90585a933903525e" providerId="LiveId" clId="{1E8D2554-474D-46F5-8253-1F9FC8A50D39}" dt="2020-03-29T00:39:14.039" v="1" actId="2696"/>
        <pc:sldMkLst>
          <pc:docMk/>
          <pc:sldMk cId="0" sldId="276"/>
        </pc:sldMkLst>
      </pc:sldChg>
    </pc:docChg>
  </pc:docChgLst>
  <pc:docChgLst>
    <pc:chgData name="Cornelis Hameete" userId="90585a933903525e" providerId="LiveId" clId="{E9538603-33EA-4DB8-B2C4-11DB70AF038F}"/>
    <pc:docChg chg="custSel modSld modNotesMaster">
      <pc:chgData name="Cornelis Hameete" userId="90585a933903525e" providerId="LiveId" clId="{E9538603-33EA-4DB8-B2C4-11DB70AF038F}" dt="2020-08-27T15:17:07.976" v="2" actId="113"/>
      <pc:docMkLst>
        <pc:docMk/>
      </pc:docMkLst>
      <pc:sldChg chg="delCm">
        <pc:chgData name="Cornelis Hameete" userId="90585a933903525e" providerId="LiveId" clId="{E9538603-33EA-4DB8-B2C4-11DB70AF038F}" dt="2020-08-27T15:16:12.944" v="1" actId="1592"/>
        <pc:sldMkLst>
          <pc:docMk/>
          <pc:sldMk cId="0" sldId="260"/>
        </pc:sldMkLst>
      </pc:sldChg>
      <pc:sldChg chg="modNotesTx">
        <pc:chgData name="Cornelis Hameete" userId="90585a933903525e" providerId="LiveId" clId="{E9538603-33EA-4DB8-B2C4-11DB70AF038F}" dt="2020-08-27T15:17:07.976" v="2" actId="113"/>
        <pc:sldMkLst>
          <pc:docMk/>
          <pc:sldMk cId="0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FEBE8D7-B754-48B7-A610-68DFCF74D04E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C1880CF-003E-44D4-B491-2B3BCB7C0D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4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We weten nu alles over schildpadden.</a:t>
            </a:r>
          </a:p>
          <a:p>
            <a:r>
              <a:rPr lang="nl-NL" noProof="0" dirty="0"/>
              <a:t>Even</a:t>
            </a:r>
            <a:r>
              <a:rPr lang="nl-NL" baseline="0" noProof="0" dirty="0"/>
              <a:t> snel herhalen? Kieuwen of longen? / wat eten ze? / kun je 2 soorten noemen?</a:t>
            </a:r>
          </a:p>
          <a:p>
            <a:endParaRPr lang="nl-NL" baseline="0" noProof="0" dirty="0"/>
          </a:p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80CF-003E-44D4-B491-2B3BCB7C0D6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50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Uiteindelijk komt met regen of door de wind plastic in de zee terecht.</a:t>
            </a:r>
          </a:p>
          <a:p>
            <a:r>
              <a:rPr lang="nl-NL" noProof="0" dirty="0"/>
              <a:t> </a:t>
            </a:r>
          </a:p>
          <a:p>
            <a:r>
              <a:rPr lang="nl-NL" b="1" noProof="0" dirty="0"/>
              <a:t>Niet Express maar dat gebeurt gewoon.</a:t>
            </a:r>
          </a:p>
          <a:p>
            <a:r>
              <a:rPr lang="nl-NL" b="1" noProof="0" dirty="0"/>
              <a:t>Je loopt natuurlijk niet naar de zee en gooit er een plastic cup in, maar de regen en wind zorgen dat het naar</a:t>
            </a:r>
            <a:r>
              <a:rPr lang="nl-NL" b="1" baseline="0" noProof="0" dirty="0"/>
              <a:t> de zee spoelt.</a:t>
            </a:r>
          </a:p>
          <a:p>
            <a:pPr defTabSz="966612">
              <a:defRPr/>
            </a:pPr>
            <a:r>
              <a:rPr lang="nl-NL" b="1" baseline="0" noProof="0" dirty="0"/>
              <a:t>Het kan een dag, een week, een jaar duren, maar een plastic cup of rietje komt uiteindelijk in zee terecht (met de wind of regen).</a:t>
            </a:r>
            <a:endParaRPr lang="nl-NL" b="1" noProof="0" dirty="0"/>
          </a:p>
          <a:p>
            <a:endParaRPr lang="nl-NL" baseline="0" noProof="0" dirty="0"/>
          </a:p>
          <a:p>
            <a:r>
              <a:rPr lang="nl-NL" b="1" baseline="0" noProof="0" dirty="0"/>
              <a:t>Zo ontstaat er een ‘plastic soup’!!</a:t>
            </a:r>
          </a:p>
          <a:p>
            <a:endParaRPr lang="nl-NL" b="1" baseline="0" noProof="0" dirty="0"/>
          </a:p>
          <a:p>
            <a:r>
              <a:rPr lang="nl-NL" b="1" baseline="0" noProof="0" dirty="0"/>
              <a:t>Video geeft invloed plastic weer op babyschildpadjes</a:t>
            </a:r>
            <a:endParaRPr lang="nl-NL" b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80CF-003E-44D4-B491-2B3BCB7C0D6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75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Uiteindelijk komt met regen of door de wind plastic in de zee terecht.</a:t>
            </a:r>
          </a:p>
          <a:p>
            <a:endParaRPr lang="nl-NL" baseline="0" noProof="0" dirty="0"/>
          </a:p>
          <a:p>
            <a:r>
              <a:rPr lang="nl-NL" b="1" baseline="0" noProof="0" dirty="0"/>
              <a:t>Zo ontstaat er een ‘plastic soup’!!</a:t>
            </a:r>
          </a:p>
          <a:p>
            <a:endParaRPr lang="nl-NL" b="1" baseline="0" noProof="0" dirty="0"/>
          </a:p>
          <a:p>
            <a:r>
              <a:rPr lang="nl-NL" b="1" baseline="0" noProof="0" dirty="0"/>
              <a:t>Video geeft invloed plastic weer op babyschildpadjes</a:t>
            </a:r>
          </a:p>
          <a:p>
            <a:endParaRPr lang="nl-NL" b="1" baseline="0" noProof="0" dirty="0"/>
          </a:p>
          <a:p>
            <a:r>
              <a:rPr lang="nl-NL" b="1" baseline="0" noProof="0" dirty="0"/>
              <a:t>Schildpadden komen altijd terug naar het strand om eieren te leggen waar ze zelf zijn geboren! </a:t>
            </a:r>
          </a:p>
          <a:p>
            <a:r>
              <a:rPr lang="nl-NL" b="1" baseline="0" noProof="0" dirty="0"/>
              <a:t>Als dat strand nu vol ligt met plastic, kunnen ze niet ergens anders heen</a:t>
            </a:r>
            <a:endParaRPr lang="nl-NL" b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80CF-003E-44D4-B491-2B3BCB7C0D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7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Waarom</a:t>
            </a:r>
            <a:r>
              <a:rPr lang="nl-NL" baseline="0" noProof="0" dirty="0"/>
              <a:t> is al dat plastic een probleem?</a:t>
            </a:r>
          </a:p>
          <a:p>
            <a:r>
              <a:rPr lang="nl-NL" noProof="0" dirty="0"/>
              <a:t>Kan deze schildpad nog naar boven om adem te halen?</a:t>
            </a:r>
          </a:p>
          <a:p>
            <a:endParaRPr lang="nl-NL" noProof="0" dirty="0"/>
          </a:p>
          <a:p>
            <a:pPr defTabSz="966612">
              <a:defRPr/>
            </a:pPr>
            <a:r>
              <a:rPr lang="nl-NL" noProof="0" dirty="0"/>
              <a:t>Schildpadden eten plastic omdat ze denken dat het voedsel is. </a:t>
            </a:r>
            <a:r>
              <a:rPr lang="nl-NL" baseline="0" noProof="0" dirty="0"/>
              <a:t>Maar het plastic blijft in de maag van de schildpad. Het is geen voedsel en het is te groot om uit te poepen. </a:t>
            </a:r>
          </a:p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80CF-003E-44D4-B491-2B3BCB7C0D6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3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Schildpadden</a:t>
            </a:r>
            <a:r>
              <a:rPr lang="nl-NL" baseline="0" noProof="0" dirty="0"/>
              <a:t> eten plastic omdat ze denken dat het kwallen/ voedsel is. </a:t>
            </a:r>
          </a:p>
          <a:p>
            <a:r>
              <a:rPr lang="nl-NL" baseline="0" noProof="0" dirty="0"/>
              <a:t>Zoals je in de video kunt zien raken ze verstrikt in plastic en ander afval.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80CF-003E-44D4-B491-2B3BCB7C0D6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92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Ach 1 rietje of 1 vorkje weggooien maakt toch niet uit?</a:t>
            </a:r>
          </a:p>
          <a:p>
            <a:endParaRPr lang="nl-NL" noProof="0" dirty="0"/>
          </a:p>
          <a:p>
            <a:r>
              <a:rPr lang="nl-NL" b="1" noProof="0" dirty="0"/>
              <a:t>Weet je nog van een paar slides geleden:</a:t>
            </a:r>
          </a:p>
          <a:p>
            <a:r>
              <a:rPr lang="nl-NL" b="1" baseline="0" noProof="0" dirty="0"/>
              <a:t>Denk nog even aan het boterhamzakje. 1 zakje maakt niet uit, maar 5 dagen per week, alle leerlingen uit de klas, alle weken per jaar, …..</a:t>
            </a:r>
          </a:p>
          <a:p>
            <a:r>
              <a:rPr lang="nl-NL" b="1" baseline="0" noProof="0" dirty="0"/>
              <a:t>Dit geldt ook voor rietjes, plastic vorkjes, plastic lepeltjes, etc..</a:t>
            </a:r>
          </a:p>
          <a:p>
            <a:r>
              <a:rPr lang="nl-NL" b="1" baseline="0" noProof="0" dirty="0"/>
              <a:t>In het filmpje een shockerend beeld waar een vorkje in de neus van een schildpad terecht is gekomen. (Eng filmpje om te zien!!)</a:t>
            </a:r>
          </a:p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80CF-003E-44D4-B491-2B3BCB7C0D6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79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80CF-003E-44D4-B491-2B3BCB7C0D6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56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noProof="0" dirty="0"/>
              <a:t>Prachtige film, lokaal gemaakt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80CF-003E-44D4-B491-2B3BCB7C0D6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9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Een toeristisch</a:t>
            </a:r>
            <a:r>
              <a:rPr lang="nl-NL" baseline="0" noProof="0" dirty="0"/>
              <a:t> kaartje.</a:t>
            </a:r>
          </a:p>
          <a:p>
            <a:r>
              <a:rPr lang="nl-NL" baseline="0" noProof="0" dirty="0"/>
              <a:t>Allemaal mooie plaatjes toch? </a:t>
            </a:r>
          </a:p>
          <a:p>
            <a:r>
              <a:rPr lang="nl-NL" baseline="0" noProof="0" dirty="0"/>
              <a:t>Wat zien we? (willibrordus, warawara, playa, kas kunuku, handelskade, Flamingo)</a:t>
            </a:r>
          </a:p>
          <a:p>
            <a:endParaRPr lang="nl-NL" baseline="0" noProof="0" dirty="0"/>
          </a:p>
          <a:p>
            <a:r>
              <a:rPr lang="nl-NL" baseline="0" noProof="0" dirty="0"/>
              <a:t>Maar waar komt ons afval terecht?</a:t>
            </a:r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80CF-003E-44D4-B491-2B3BCB7C0D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Waar komt nog</a:t>
            </a:r>
            <a:r>
              <a:rPr lang="nl-NL" baseline="0" noProof="0" dirty="0"/>
              <a:t> meer ons afval terecht?</a:t>
            </a:r>
          </a:p>
          <a:p>
            <a:endParaRPr lang="nl-NL" baseline="0" noProof="0" dirty="0"/>
          </a:p>
          <a:p>
            <a:r>
              <a:rPr lang="nl-NL" baseline="0" noProof="0" dirty="0"/>
              <a:t>Waarom komt dit afval NIET op de Landfill terecht?</a:t>
            </a:r>
          </a:p>
          <a:p>
            <a:endParaRPr lang="nl-NL" baseline="0" noProof="0" dirty="0"/>
          </a:p>
          <a:p>
            <a:r>
              <a:rPr lang="nl-NL" baseline="0" noProof="0" dirty="0"/>
              <a:t>Veel van het ‘zwerfafval’ is plastic en komt via het land in de zee terecht.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80CF-003E-44D4-B491-2B3BCB7C0D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2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Groente/fruit/tuinafval,</a:t>
            </a:r>
            <a:r>
              <a:rPr lang="nl-NL" baseline="0" noProof="0" dirty="0"/>
              <a:t> </a:t>
            </a:r>
            <a:r>
              <a:rPr lang="nl-NL" noProof="0" dirty="0"/>
              <a:t>Glas,</a:t>
            </a:r>
            <a:r>
              <a:rPr lang="nl-NL" baseline="0" noProof="0" dirty="0"/>
              <a:t> </a:t>
            </a:r>
            <a:r>
              <a:rPr lang="nl-NL" noProof="0" dirty="0"/>
              <a:t>Rioolwater,</a:t>
            </a:r>
            <a:r>
              <a:rPr lang="nl-NL" baseline="0" noProof="0" dirty="0"/>
              <a:t> </a:t>
            </a:r>
            <a:r>
              <a:rPr lang="nl-NL" noProof="0" dirty="0"/>
              <a:t>Batterijen,</a:t>
            </a:r>
            <a:r>
              <a:rPr lang="nl-NL" baseline="0" noProof="0" dirty="0"/>
              <a:t> </a:t>
            </a:r>
            <a:r>
              <a:rPr lang="nl-NL" noProof="0" dirty="0"/>
              <a:t>Ballonnen,</a:t>
            </a:r>
            <a:r>
              <a:rPr lang="nl-NL" baseline="0" noProof="0" dirty="0"/>
              <a:t> </a:t>
            </a:r>
            <a:r>
              <a:rPr lang="nl-NL" noProof="0" dirty="0"/>
              <a:t>Papier,</a:t>
            </a:r>
            <a:r>
              <a:rPr lang="nl-NL" baseline="0" noProof="0" dirty="0"/>
              <a:t> </a:t>
            </a:r>
            <a:r>
              <a:rPr lang="nl-NL" noProof="0" dirty="0"/>
              <a:t>Bouwafval</a:t>
            </a:r>
            <a:r>
              <a:rPr lang="nl-NL" baseline="0" noProof="0" dirty="0"/>
              <a:t> e</a:t>
            </a:r>
            <a:r>
              <a:rPr lang="nl-NL" noProof="0" dirty="0"/>
              <a:t>n PLASTIC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80CF-003E-44D4-B491-2B3BCB7C0D6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73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Groente/fruit/tuinafval: weken, afval (compost) wordt weer onderdeel van de natuur</a:t>
            </a:r>
            <a:endParaRPr lang="nl-NL" baseline="0" noProof="0" dirty="0"/>
          </a:p>
          <a:p>
            <a:r>
              <a:rPr lang="nl-NL" noProof="0" dirty="0"/>
              <a:t>Glas: duurt lang (Jaren), afval is zand, niet gevaarlijk voor de natuur</a:t>
            </a:r>
            <a:r>
              <a:rPr lang="nl-NL" baseline="0" noProof="0" dirty="0"/>
              <a:t> </a:t>
            </a:r>
          </a:p>
          <a:p>
            <a:r>
              <a:rPr lang="nl-NL" noProof="0" dirty="0"/>
              <a:t>Rioolwater: in principe niet gevaarlijk, maar wel bij grote hoeveelheden en besmet met ziekmakende bacteriën/ virussen</a:t>
            </a:r>
            <a:endParaRPr lang="nl-NL" baseline="0" noProof="0" dirty="0"/>
          </a:p>
          <a:p>
            <a:r>
              <a:rPr lang="nl-NL" noProof="0" dirty="0"/>
              <a:t>Batterijen: bevat gevaarlijke stoffen (zware metalen) en zijn slecht voor het milieu (als ze op de landfill komen, komen deze stoffen uiteindelijk in de grond)</a:t>
            </a:r>
            <a:endParaRPr lang="nl-NL" baseline="0" noProof="0" dirty="0"/>
          </a:p>
          <a:p>
            <a:r>
              <a:rPr lang="nl-NL" b="1" noProof="0" dirty="0"/>
              <a:t>Ballonnen: plastic! Verdwijnt nooit. Een feestje met ballonnen? Waar komen ballonnen terecht? Uiteindelijk in de zee!</a:t>
            </a:r>
            <a:endParaRPr lang="nl-NL" b="1" baseline="0" noProof="0" dirty="0"/>
          </a:p>
          <a:p>
            <a:r>
              <a:rPr lang="nl-NL" noProof="0" dirty="0"/>
              <a:t>Papier: wordt gemaakt van bomen en wordt verteerd en verdwijnt als het in de grond terecht komt</a:t>
            </a:r>
          </a:p>
          <a:p>
            <a:r>
              <a:rPr lang="nl-NL" noProof="0" dirty="0"/>
              <a:t>PLASTIC: verdwijnt nooit!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80CF-003E-44D4-B491-2B3BCB7C0D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78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noProof="0" dirty="0"/>
              <a:t>Ballonnen: plastic! Verdwijnt nooit. Een feestje met ballonnen? Waar komen ballonnen terecht? Uiteindelijk in de zee!</a:t>
            </a:r>
            <a:endParaRPr lang="nl-NL" b="1" baseline="0" noProof="0" dirty="0"/>
          </a:p>
          <a:p>
            <a:r>
              <a:rPr lang="nl-NL" noProof="0" dirty="0"/>
              <a:t>Papier: wordt gemaakt van bomen en wordt verteerd en verdwijnt als het in de grond terecht komt</a:t>
            </a:r>
          </a:p>
          <a:p>
            <a:r>
              <a:rPr lang="nl-NL" noProof="0" dirty="0"/>
              <a:t>PLASTIC: verdwijnt nooit!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80CF-003E-44D4-B491-2B3BCB7C0D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03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is plastic</a:t>
            </a:r>
          </a:p>
          <a:p>
            <a:r>
              <a:rPr lang="nl-NL" dirty="0"/>
              <a:t>En plastic verdwijnt niet (</a:t>
            </a:r>
            <a:r>
              <a:rPr lang="nl-NL" noProof="0" dirty="0"/>
              <a:t>zoals</a:t>
            </a:r>
            <a:r>
              <a:rPr lang="nl-NL" dirty="0"/>
              <a:t> papier</a:t>
            </a:r>
            <a:r>
              <a:rPr lang="nl-NL" baseline="0" dirty="0"/>
              <a:t>, een dood dier of een appel)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80CF-003E-44D4-B491-2B3BCB7C0D6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70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Ach, 1 boterhamzakje is toch niet erg..?</a:t>
            </a:r>
          </a:p>
          <a:p>
            <a:endParaRPr lang="nl-NL" noProof="0" dirty="0"/>
          </a:p>
          <a:p>
            <a:r>
              <a:rPr lang="nl-NL" noProof="0" dirty="0"/>
              <a:t>Nee, inderdaad, maar…..</a:t>
            </a:r>
          </a:p>
          <a:p>
            <a:pPr defTabSz="966612">
              <a:defRPr/>
            </a:pPr>
            <a:r>
              <a:rPr lang="nl-NL" baseline="0" noProof="0" dirty="0"/>
              <a:t>1 zakje maakt niet uit, maar 5 dagen per week, alle leerlingen uit de klas, alle weken per jaar, …..</a:t>
            </a:r>
          </a:p>
          <a:p>
            <a:r>
              <a:rPr lang="nl-NL" b="1" noProof="0" dirty="0"/>
              <a:t>Rekenen met de klas: hoeveel leerlingen in de klas? 22?</a:t>
            </a:r>
          </a:p>
          <a:p>
            <a:endParaRPr lang="nl-NL" b="1" noProof="0" dirty="0"/>
          </a:p>
          <a:p>
            <a:r>
              <a:rPr lang="nl-NL" b="1" noProof="0" dirty="0"/>
              <a:t>22 x 5 dagen x 40 lesweken per jaar = …….. Per klas! Hoeveel klassen op jouw school? En hoeveel scholen op Curaçao?</a:t>
            </a:r>
          </a:p>
          <a:p>
            <a:r>
              <a:rPr lang="nl-NL" b="0" noProof="0" dirty="0"/>
              <a:t>(er zijn ongeveer 50 scholen FO + 15 Speciale scholen + vsbo/havo/vwo/sbo/hbo</a:t>
            </a:r>
            <a:r>
              <a:rPr lang="en-US" b="0" dirty="0"/>
              <a:t>….)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80CF-003E-44D4-B491-2B3BCB7C0D6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70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noProof="0" dirty="0"/>
              <a:t>Wie heeft een broodtrommel? Wie heeft een boterhamzakje?</a:t>
            </a:r>
          </a:p>
          <a:p>
            <a:endParaRPr lang="nl-NL" noProof="0" dirty="0"/>
          </a:p>
          <a:p>
            <a:r>
              <a:rPr lang="nl-NL" noProof="0" dirty="0"/>
              <a:t>Wat gooi</a:t>
            </a:r>
            <a:r>
              <a:rPr lang="nl-NL" baseline="0" noProof="0" dirty="0"/>
              <a:t> je weg als de boterhammen op zijn? (boterhamzakje)</a:t>
            </a:r>
          </a:p>
          <a:p>
            <a:r>
              <a:rPr lang="nl-NL" baseline="0" noProof="0" dirty="0"/>
              <a:t>Wat gebruik je de volgende dag weer?  (broodtrommel)</a:t>
            </a:r>
            <a:endParaRPr lang="nl-NL" noProof="0" dirty="0"/>
          </a:p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80CF-003E-44D4-B491-2B3BCB7C0D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7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E2F4-7EC1-45CF-8DC7-3E790FD32058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CC37-3088-46DD-A215-3268504A06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E2F4-7EC1-45CF-8DC7-3E790FD32058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CC37-3088-46DD-A215-3268504A06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E2F4-7EC1-45CF-8DC7-3E790FD32058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CC37-3088-46DD-A215-3268504A06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E2F4-7EC1-45CF-8DC7-3E790FD32058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CC37-3088-46DD-A215-3268504A06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E2F4-7EC1-45CF-8DC7-3E790FD32058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CC37-3088-46DD-A215-3268504A06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E2F4-7EC1-45CF-8DC7-3E790FD32058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CC37-3088-46DD-A215-3268504A06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E2F4-7EC1-45CF-8DC7-3E790FD32058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CC37-3088-46DD-A215-3268504A06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E2F4-7EC1-45CF-8DC7-3E790FD32058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CC37-3088-46DD-A215-3268504A06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E2F4-7EC1-45CF-8DC7-3E790FD32058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CC37-3088-46DD-A215-3268504A06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E2F4-7EC1-45CF-8DC7-3E790FD32058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CC37-3088-46DD-A215-3268504A06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E2F4-7EC1-45CF-8DC7-3E790FD32058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CC37-3088-46DD-A215-3268504A06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9E2F4-7EC1-45CF-8DC7-3E790FD32058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7CC37-3088-46DD-A215-3268504A06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plastic%201%20plastic%20pollution%20and%20baby%20turtles.mp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lastic%202%20ban%20the%20plastic%20bag.mp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lastic%203%20two%20guys%20save%20turtle.mp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plastic%204%20plastic%20fork%20removed.mp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plastic%205%20STCC%20beauty.mp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5181600"/>
            <a:ext cx="3581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ap-AN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</a:t>
            </a:r>
            <a:r>
              <a:rPr lang="pap-AN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</a:t>
            </a:r>
            <a:r>
              <a:rPr lang="pap-AN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è</a:t>
            </a:r>
            <a:r>
              <a:rPr lang="pap-AN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</a:rPr>
              <a:t>s</a:t>
            </a:r>
            <a:r>
              <a:rPr lang="pap-AN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t</a:t>
            </a:r>
            <a:r>
              <a:rPr lang="pap-AN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i</a:t>
            </a:r>
            <a:r>
              <a:rPr lang="pap-AN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k</a:t>
            </a:r>
          </a:p>
        </p:txBody>
      </p:sp>
      <p:pic>
        <p:nvPicPr>
          <p:cNvPr id="3" name="Picture 2" descr="Carmabi logo 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6043">
            <a:off x="2380376" y="271791"/>
            <a:ext cx="3489505" cy="13364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7003"/>
            <a:ext cx="2819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P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BBB59">
                    <a:lumMod val="60000"/>
                    <a:lumOff val="40000"/>
                  </a:srgbClr>
                </a:solidFill>
              </a:rPr>
              <a:t>l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8064A2">
                    <a:lumMod val="75000"/>
                  </a:srgbClr>
                </a:solidFill>
              </a:rPr>
              <a:t>è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</a:rPr>
              <a:t>s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BBB59"/>
                </a:solidFill>
              </a:rPr>
              <a:t>t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79646"/>
                </a:solidFill>
              </a:rPr>
              <a:t>i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/>
                </a:solidFill>
              </a:rPr>
              <a:t>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83862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ap-AN" sz="4400" b="1" dirty="0">
                <a:solidFill>
                  <a:schemeClr val="bg1">
                    <a:lumMod val="50000"/>
                  </a:schemeClr>
                </a:solidFill>
              </a:rPr>
              <a:t>Kon</a:t>
            </a:r>
            <a:r>
              <a:rPr lang="pap-AN" sz="4400" b="1" dirty="0">
                <a:solidFill>
                  <a:srgbClr val="FF0000"/>
                </a:solidFill>
              </a:rPr>
              <a:t> bini </a:t>
            </a:r>
            <a:r>
              <a:rPr lang="pap-AN" sz="4400" b="1" dirty="0">
                <a:solidFill>
                  <a:schemeClr val="accent3">
                    <a:lumMod val="75000"/>
                  </a:schemeClr>
                </a:solidFill>
              </a:rPr>
              <a:t>tin</a:t>
            </a:r>
            <a:r>
              <a:rPr lang="pap-AN" sz="4400" b="1" dirty="0">
                <a:solidFill>
                  <a:srgbClr val="FF0000"/>
                </a:solidFill>
              </a:rPr>
              <a:t> </a:t>
            </a:r>
            <a:r>
              <a:rPr lang="pap-AN" sz="4400" b="1" dirty="0">
                <a:solidFill>
                  <a:srgbClr val="7030A0"/>
                </a:solidFill>
              </a:rPr>
              <a:t>plèstik </a:t>
            </a:r>
            <a:r>
              <a:rPr lang="pap-AN" sz="4400" b="1" dirty="0">
                <a:solidFill>
                  <a:schemeClr val="accent3">
                    <a:lumMod val="75000"/>
                  </a:schemeClr>
                </a:solidFill>
              </a:rPr>
              <a:t>den</a:t>
            </a:r>
            <a:r>
              <a:rPr lang="pap-AN" sz="4400" b="1" dirty="0">
                <a:solidFill>
                  <a:srgbClr val="7030A0"/>
                </a:solidFill>
              </a:rPr>
              <a:t> </a:t>
            </a:r>
            <a:r>
              <a:rPr lang="pap-AN" sz="4400" b="1" dirty="0">
                <a:solidFill>
                  <a:schemeClr val="accent6">
                    <a:lumMod val="75000"/>
                  </a:schemeClr>
                </a:solidFill>
              </a:rPr>
              <a:t>laman</a:t>
            </a:r>
            <a:r>
              <a:rPr lang="pap-AN" sz="4400" b="1" dirty="0">
                <a:solidFill>
                  <a:srgbClr val="7030A0"/>
                </a:solidFill>
              </a:rPr>
              <a:t>?</a:t>
            </a:r>
            <a:r>
              <a:rPr lang="pap-AN" sz="4400" b="1" dirty="0">
                <a:solidFill>
                  <a:srgbClr val="FF0000"/>
                </a:solidFill>
              </a:rPr>
              <a:t>…... </a:t>
            </a:r>
          </a:p>
          <a:p>
            <a:pPr>
              <a:lnSpc>
                <a:spcPct val="150000"/>
              </a:lnSpc>
            </a:pPr>
            <a:endParaRPr lang="pap-AN" sz="4400" b="1" dirty="0">
              <a:solidFill>
                <a:srgbClr val="FF0000"/>
              </a:solidFill>
            </a:endParaRPr>
          </a:p>
          <a:p>
            <a:endParaRPr lang="pap-AN" dirty="0"/>
          </a:p>
          <a:p>
            <a:endParaRPr lang="pap-AN" dirty="0"/>
          </a:p>
        </p:txBody>
      </p:sp>
      <p:pic>
        <p:nvPicPr>
          <p:cNvPr id="1026" name="Picture 2" descr="Image result for plastic in sea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600200"/>
            <a:ext cx="7010400" cy="3941404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7F7FEA-2485-417F-BCEA-9336E7A225B3}"/>
              </a:ext>
            </a:extLst>
          </p:cNvPr>
          <p:cNvSpPr txBox="1"/>
          <p:nvPr/>
        </p:nvSpPr>
        <p:spPr>
          <a:xfrm>
            <a:off x="6096000" y="57912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6E518-F07A-4EE8-805C-80430BB4DB03}"/>
              </a:ext>
            </a:extLst>
          </p:cNvPr>
          <p:cNvSpPr txBox="1"/>
          <p:nvPr/>
        </p:nvSpPr>
        <p:spPr>
          <a:xfrm>
            <a:off x="980090" y="4289913"/>
            <a:ext cx="7247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ap-AN" sz="3600" dirty="0">
                <a:solidFill>
                  <a:schemeClr val="bg1"/>
                </a:solidFill>
              </a:rPr>
              <a:t>Niun hende no ta tira shushi, pipa, kùp etc., pa malu den laman. Awor……….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790825"/>
            <a:ext cx="24082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7003"/>
            <a:ext cx="2819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P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BBB59">
                    <a:lumMod val="60000"/>
                    <a:lumOff val="40000"/>
                  </a:srgbClr>
                </a:solidFill>
              </a:rPr>
              <a:t>l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8064A2">
                    <a:lumMod val="75000"/>
                  </a:srgbClr>
                </a:solidFill>
              </a:rPr>
              <a:t>è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</a:rPr>
              <a:t>s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BBB59"/>
                </a:solidFill>
              </a:rPr>
              <a:t>t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79646"/>
                </a:solidFill>
              </a:rPr>
              <a:t>i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/>
                </a:solidFill>
              </a:rPr>
              <a:t>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838620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ap-AN" sz="4400" b="1" dirty="0">
                <a:solidFill>
                  <a:prstClr val="white">
                    <a:lumMod val="50000"/>
                  </a:prstClr>
                </a:solidFill>
              </a:rPr>
              <a:t>Kon</a:t>
            </a:r>
            <a:r>
              <a:rPr lang="pap-AN" sz="4400" b="1" dirty="0">
                <a:solidFill>
                  <a:srgbClr val="FF0000"/>
                </a:solidFill>
              </a:rPr>
              <a:t> bini </a:t>
            </a:r>
            <a:r>
              <a:rPr lang="pap-AN" sz="4400" b="1" dirty="0">
                <a:solidFill>
                  <a:srgbClr val="9BBB59">
                    <a:lumMod val="75000"/>
                  </a:srgbClr>
                </a:solidFill>
              </a:rPr>
              <a:t>tin</a:t>
            </a:r>
            <a:r>
              <a:rPr lang="pap-AN" sz="4400" b="1" dirty="0">
                <a:solidFill>
                  <a:srgbClr val="FF0000"/>
                </a:solidFill>
              </a:rPr>
              <a:t> </a:t>
            </a:r>
            <a:r>
              <a:rPr lang="pap-AN" sz="4400" b="1" dirty="0">
                <a:solidFill>
                  <a:srgbClr val="7030A0"/>
                </a:solidFill>
              </a:rPr>
              <a:t>plèstik </a:t>
            </a:r>
            <a:r>
              <a:rPr lang="pap-AN" sz="4400" b="1" dirty="0">
                <a:solidFill>
                  <a:srgbClr val="9BBB59">
                    <a:lumMod val="75000"/>
                  </a:srgbClr>
                </a:solidFill>
              </a:rPr>
              <a:t>den</a:t>
            </a:r>
            <a:r>
              <a:rPr lang="pap-AN" sz="4400" b="1" dirty="0">
                <a:solidFill>
                  <a:srgbClr val="7030A0"/>
                </a:solidFill>
              </a:rPr>
              <a:t> </a:t>
            </a:r>
            <a:r>
              <a:rPr lang="pap-AN" sz="4400" b="1" dirty="0">
                <a:solidFill>
                  <a:srgbClr val="F79646">
                    <a:lumMod val="75000"/>
                  </a:srgbClr>
                </a:solidFill>
              </a:rPr>
              <a:t>laman</a:t>
            </a:r>
            <a:r>
              <a:rPr lang="pap-AN" sz="4400" b="1" dirty="0">
                <a:solidFill>
                  <a:srgbClr val="7030A0"/>
                </a:solidFill>
              </a:rPr>
              <a:t>?</a:t>
            </a:r>
            <a:r>
              <a:rPr lang="pap-AN" sz="4400" b="1" dirty="0">
                <a:solidFill>
                  <a:srgbClr val="FF0000"/>
                </a:solidFill>
              </a:rPr>
              <a:t>…...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plastic in s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7010400" cy="394140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4419600"/>
            <a:ext cx="77942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Plastic Soup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7003"/>
            <a:ext cx="2819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l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è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t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i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k</a:t>
            </a:r>
            <a:endParaRPr lang="pap-AN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56184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C000"/>
                </a:solidFill>
              </a:rPr>
              <a:t>E</a:t>
            </a:r>
            <a:r>
              <a:rPr lang="pap-AN" sz="4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ap-AN" sz="4400" b="1" dirty="0">
                <a:solidFill>
                  <a:srgbClr val="7030A0"/>
                </a:solidFill>
              </a:rPr>
              <a:t>konsekuensianan</a:t>
            </a:r>
            <a:r>
              <a:rPr lang="pap-AN" sz="4400" b="1" dirty="0">
                <a:solidFill>
                  <a:srgbClr val="FF0000"/>
                </a:solidFill>
              </a:rPr>
              <a:t>…... </a:t>
            </a:r>
          </a:p>
          <a:p>
            <a:pPr>
              <a:lnSpc>
                <a:spcPct val="150000"/>
              </a:lnSpc>
            </a:pPr>
            <a:endParaRPr lang="en-US" sz="44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49530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</a:t>
            </a:r>
          </a:p>
        </p:txBody>
      </p:sp>
      <p:pic>
        <p:nvPicPr>
          <p:cNvPr id="22530" name="Picture 2" descr="Image result for plastic in sea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828800"/>
            <a:ext cx="8778241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7003"/>
            <a:ext cx="2819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l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è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t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i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k</a:t>
            </a:r>
            <a:endParaRPr lang="pap-AN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91" y="403116"/>
            <a:ext cx="574670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C000"/>
                </a:solidFill>
              </a:rPr>
              <a:t>E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ap-AN" sz="4400" b="1" dirty="0">
                <a:solidFill>
                  <a:srgbClr val="7030A0"/>
                </a:solidFill>
              </a:rPr>
              <a:t>konsekuensianan</a:t>
            </a:r>
            <a:r>
              <a:rPr lang="en-US" sz="4400" b="1" dirty="0">
                <a:solidFill>
                  <a:srgbClr val="FF0000"/>
                </a:solidFill>
              </a:rPr>
              <a:t>…... 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…... </a:t>
            </a:r>
          </a:p>
          <a:p>
            <a:pPr>
              <a:lnSpc>
                <a:spcPct val="150000"/>
              </a:lnSpc>
            </a:pPr>
            <a:endParaRPr lang="en-US" sz="44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409643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</a:t>
            </a:r>
          </a:p>
        </p:txBody>
      </p:sp>
      <p:pic>
        <p:nvPicPr>
          <p:cNvPr id="23554" name="Picture 2" descr="Image result for plastic and animals in the ocean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" y="1828800"/>
            <a:ext cx="8982075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7003"/>
            <a:ext cx="2819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l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è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t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i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k</a:t>
            </a:r>
            <a:endParaRPr lang="pap-AN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578357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C000"/>
                </a:solidFill>
              </a:rPr>
              <a:t>E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ap-AN" sz="4400" b="1" dirty="0">
                <a:solidFill>
                  <a:srgbClr val="7030A0"/>
                </a:solidFill>
              </a:rPr>
              <a:t>konsekuensianan</a:t>
            </a:r>
            <a:r>
              <a:rPr lang="en-US" sz="4400" b="1" dirty="0">
                <a:solidFill>
                  <a:srgbClr val="FF0000"/>
                </a:solidFill>
              </a:rPr>
              <a:t>…... 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sz="44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01000" y="60960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</a:t>
            </a:r>
          </a:p>
        </p:txBody>
      </p:sp>
      <p:pic>
        <p:nvPicPr>
          <p:cNvPr id="24578" name="Picture 2" descr="Image result for ocean life plastic straw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219200"/>
            <a:ext cx="7315200" cy="4861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7003"/>
            <a:ext cx="2819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l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è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t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i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k</a:t>
            </a:r>
            <a:endParaRPr lang="pap-AN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4800"/>
            <a:ext cx="8686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ap-AN" sz="4400" b="1" dirty="0">
                <a:solidFill>
                  <a:srgbClr val="FFC000"/>
                </a:solidFill>
              </a:rPr>
              <a:t>E</a:t>
            </a:r>
            <a:r>
              <a:rPr lang="pap-AN" sz="4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ap-AN" sz="4400" b="1" dirty="0">
                <a:solidFill>
                  <a:srgbClr val="7030A0"/>
                </a:solidFill>
              </a:rPr>
              <a:t>solushonnan</a:t>
            </a:r>
            <a:r>
              <a:rPr lang="pap-AN" sz="4400" b="1" dirty="0">
                <a:solidFill>
                  <a:srgbClr val="FF0000"/>
                </a:solidFill>
              </a:rPr>
              <a:t>…...</a:t>
            </a:r>
          </a:p>
          <a:p>
            <a:pPr>
              <a:lnSpc>
                <a:spcPct val="150000"/>
              </a:lnSpc>
            </a:pPr>
            <a:r>
              <a:rPr lang="pap-AN" sz="4400" b="1" dirty="0">
                <a:solidFill>
                  <a:srgbClr val="FF0000"/>
                </a:solidFill>
              </a:rPr>
              <a:t>No usa ‘single use plastic’ mes</a:t>
            </a:r>
          </a:p>
          <a:p>
            <a:pPr>
              <a:lnSpc>
                <a:spcPct val="150000"/>
              </a:lnSpc>
            </a:pPr>
            <a:endParaRPr lang="pap-AN" sz="4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ap-AN" sz="4400" b="1" dirty="0">
                <a:solidFill>
                  <a:srgbClr val="FF0000"/>
                </a:solidFill>
              </a:rPr>
              <a:t>  </a:t>
            </a:r>
            <a:r>
              <a:rPr lang="pap-AN" sz="4400" b="1">
                <a:solidFill>
                  <a:srgbClr val="FF0000"/>
                </a:solidFill>
              </a:rPr>
              <a:t>Evitá ku </a:t>
            </a:r>
            <a:r>
              <a:rPr lang="pap-AN" sz="4400" b="1" dirty="0">
                <a:solidFill>
                  <a:srgbClr val="FF0000"/>
                </a:solidFill>
              </a:rPr>
              <a:t>tin plèstik den nos   </a:t>
            </a:r>
          </a:p>
          <a:p>
            <a:pPr>
              <a:lnSpc>
                <a:spcPct val="150000"/>
              </a:lnSpc>
            </a:pPr>
            <a:r>
              <a:rPr lang="pap-AN" sz="4400" b="1" dirty="0">
                <a:solidFill>
                  <a:srgbClr val="FF0000"/>
                </a:solidFill>
              </a:rPr>
              <a:t>                                  medioambiente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7003"/>
            <a:ext cx="2819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l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è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t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i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k</a:t>
            </a:r>
            <a:endParaRPr lang="pap-AN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25602" name="Picture 2" descr="Related imag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8801100" cy="58768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43800" y="61722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52400"/>
            <a:ext cx="3910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ap-AN" sz="4800" dirty="0"/>
              <a:t>Esta bunita!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28" name="AutoShape 4" descr="Image result for GFT af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AutoShape 10" descr="Image result for plastic af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410" name="Picture 2" descr="Image result for landfill curacao"/>
          <p:cNvPicPr>
            <a:picLocks noChangeAspect="1" noChangeArrowheads="1"/>
          </p:cNvPicPr>
          <p:nvPr/>
        </p:nvPicPr>
        <p:blipFill>
          <a:blip r:embed="rId3"/>
          <a:srcRect b="6449"/>
          <a:stretch>
            <a:fillRect/>
          </a:stretch>
        </p:blipFill>
        <p:spPr bwMode="auto">
          <a:xfrm>
            <a:off x="457200" y="1066800"/>
            <a:ext cx="8210695" cy="4716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74265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ap-AN" sz="4800" dirty="0"/>
              <a:t>Bunita? …. Nò tur ora!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28" name="AutoShape 4" descr="Image result for GFT af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AutoShape 10" descr="Image result for plastic af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990600"/>
            <a:ext cx="3753135" cy="2514601"/>
          </a:xfrm>
          <a:prstGeom prst="rect">
            <a:avLst/>
          </a:prstGeom>
          <a:noFill/>
        </p:spPr>
      </p:pic>
      <p:pic>
        <p:nvPicPr>
          <p:cNvPr id="16386" name="Picture 2" descr="Afbeelding kan het volgende bevatten: buit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4343401" cy="2443163"/>
          </a:xfrm>
          <a:prstGeom prst="rect">
            <a:avLst/>
          </a:prstGeom>
          <a:noFill/>
        </p:spPr>
      </p:pic>
      <p:pic>
        <p:nvPicPr>
          <p:cNvPr id="18434" name="Picture 2" descr="Image result for plastic curaca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676650"/>
            <a:ext cx="4038600" cy="3028950"/>
          </a:xfrm>
          <a:prstGeom prst="rect">
            <a:avLst/>
          </a:prstGeom>
          <a:noFill/>
        </p:spPr>
      </p:pic>
      <p:pic>
        <p:nvPicPr>
          <p:cNvPr id="18436" name="Picture 4" descr="Related image"/>
          <p:cNvPicPr>
            <a:picLocks noChangeAspect="1" noChangeArrowheads="1"/>
          </p:cNvPicPr>
          <p:nvPr/>
        </p:nvPicPr>
        <p:blipFill>
          <a:blip r:embed="rId6" cstate="print"/>
          <a:srcRect b="6297"/>
          <a:stretch>
            <a:fillRect/>
          </a:stretch>
        </p:blipFill>
        <p:spPr bwMode="auto">
          <a:xfrm>
            <a:off x="4282440" y="3810000"/>
            <a:ext cx="4632959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7003"/>
            <a:ext cx="2819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a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</a:rPr>
              <a:t>s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t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i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7032" y="-1"/>
            <a:ext cx="48926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ap-AN" sz="4800" dirty="0"/>
              <a:t>Ki tipo di sushi tin?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28" name="AutoShape 4" descr="Image result for GFT af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Image result for GFT afv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982" y="762000"/>
            <a:ext cx="3071345" cy="1752600"/>
          </a:xfrm>
          <a:prstGeom prst="rect">
            <a:avLst/>
          </a:prstGeom>
          <a:noFill/>
        </p:spPr>
      </p:pic>
      <p:sp>
        <p:nvSpPr>
          <p:cNvPr id="1034" name="AutoShape 10" descr="Image result for plastic af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8" name="Picture 14" descr="Image result for shut curacao"/>
          <p:cNvPicPr>
            <a:picLocks noChangeAspect="1" noChangeArrowheads="1"/>
          </p:cNvPicPr>
          <p:nvPr/>
        </p:nvPicPr>
        <p:blipFill>
          <a:blip r:embed="rId4"/>
          <a:srcRect t="6205" b="6924"/>
          <a:stretch>
            <a:fillRect/>
          </a:stretch>
        </p:blipFill>
        <p:spPr bwMode="auto">
          <a:xfrm>
            <a:off x="228600" y="2667000"/>
            <a:ext cx="3162300" cy="2133600"/>
          </a:xfrm>
          <a:prstGeom prst="rect">
            <a:avLst/>
          </a:prstGeom>
          <a:noFill/>
        </p:spPr>
      </p:pic>
      <p:pic>
        <p:nvPicPr>
          <p:cNvPr id="1040" name="Picture 16" descr="Image result for papier afval"/>
          <p:cNvPicPr>
            <a:picLocks noChangeAspect="1" noChangeArrowheads="1"/>
          </p:cNvPicPr>
          <p:nvPr/>
        </p:nvPicPr>
        <p:blipFill rotWithShape="1">
          <a:blip r:embed="rId5"/>
          <a:srcRect b="10894"/>
          <a:stretch/>
        </p:blipFill>
        <p:spPr bwMode="auto">
          <a:xfrm>
            <a:off x="140335" y="4680127"/>
            <a:ext cx="3162300" cy="2067317"/>
          </a:xfrm>
          <a:prstGeom prst="rect">
            <a:avLst/>
          </a:prstGeom>
          <a:noFill/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8638" y="921046"/>
            <a:ext cx="2406704" cy="1745954"/>
          </a:xfrm>
          <a:prstGeom prst="rect">
            <a:avLst/>
          </a:prstGeom>
          <a:noFill/>
        </p:spPr>
      </p:pic>
      <p:sp>
        <p:nvSpPr>
          <p:cNvPr id="1042" name="AutoShape 18" descr="Image result for glas af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4" name="AutoShape 20" descr="Image result for glas af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6" name="Picture 22" descr="Image result for glas afv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0854" y="838200"/>
            <a:ext cx="2053503" cy="213359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148513-3F38-42C0-9EA5-53022130F3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07" y="4208955"/>
            <a:ext cx="3915664" cy="2443771"/>
          </a:xfrm>
          <a:prstGeom prst="rect">
            <a:avLst/>
          </a:prstGeom>
        </p:spPr>
      </p:pic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9"/>
          <a:srcRect l="35366" t="14086" r="37805" b="15621"/>
          <a:stretch>
            <a:fillRect/>
          </a:stretch>
        </p:blipFill>
        <p:spPr bwMode="auto">
          <a:xfrm>
            <a:off x="3450023" y="2667000"/>
            <a:ext cx="2406704" cy="3938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7003"/>
            <a:ext cx="2819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a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</a:rPr>
              <a:t>s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t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i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c</a:t>
            </a:r>
          </a:p>
        </p:txBody>
      </p:sp>
      <p:sp>
        <p:nvSpPr>
          <p:cNvPr id="1028" name="AutoShape 4" descr="Image result for GFT af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Image result for GFT afv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02" y="1031051"/>
            <a:ext cx="3071345" cy="1752600"/>
          </a:xfrm>
          <a:prstGeom prst="rect">
            <a:avLst/>
          </a:prstGeom>
          <a:noFill/>
        </p:spPr>
      </p:pic>
      <p:sp>
        <p:nvSpPr>
          <p:cNvPr id="1034" name="AutoShape 10" descr="Image result for plastic af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8" name="Picture 14" descr="Image result for shut curacao"/>
          <p:cNvPicPr>
            <a:picLocks noChangeAspect="1" noChangeArrowheads="1"/>
          </p:cNvPicPr>
          <p:nvPr/>
        </p:nvPicPr>
        <p:blipFill>
          <a:blip r:embed="rId4"/>
          <a:srcRect t="6205" b="6924"/>
          <a:stretch>
            <a:fillRect/>
          </a:stretch>
        </p:blipFill>
        <p:spPr bwMode="auto">
          <a:xfrm>
            <a:off x="228600" y="2667000"/>
            <a:ext cx="3162300" cy="2133600"/>
          </a:xfrm>
          <a:prstGeom prst="rect">
            <a:avLst/>
          </a:prstGeom>
          <a:noFill/>
        </p:spPr>
      </p:pic>
      <p:pic>
        <p:nvPicPr>
          <p:cNvPr id="1040" name="Picture 16" descr="Image result for papier afval"/>
          <p:cNvPicPr>
            <a:picLocks noChangeAspect="1" noChangeArrowheads="1"/>
          </p:cNvPicPr>
          <p:nvPr/>
        </p:nvPicPr>
        <p:blipFill rotWithShape="1">
          <a:blip r:embed="rId5"/>
          <a:srcRect b="10894"/>
          <a:stretch/>
        </p:blipFill>
        <p:spPr bwMode="auto">
          <a:xfrm>
            <a:off x="140335" y="4680127"/>
            <a:ext cx="3162300" cy="2067317"/>
          </a:xfrm>
          <a:prstGeom prst="rect">
            <a:avLst/>
          </a:prstGeom>
          <a:noFill/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8638" y="921046"/>
            <a:ext cx="2406704" cy="1745954"/>
          </a:xfrm>
          <a:prstGeom prst="rect">
            <a:avLst/>
          </a:prstGeom>
          <a:noFill/>
        </p:spPr>
      </p:pic>
      <p:sp>
        <p:nvSpPr>
          <p:cNvPr id="1042" name="AutoShape 18" descr="Image result for glas af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4" name="AutoShape 20" descr="Image result for glas af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6" name="Picture 22" descr="Image result for glas afv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0854" y="838200"/>
            <a:ext cx="2053503" cy="213359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148513-3F38-42C0-9EA5-53022130F3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07" y="4208955"/>
            <a:ext cx="3915664" cy="2443771"/>
          </a:xfrm>
          <a:prstGeom prst="rect">
            <a:avLst/>
          </a:prstGeom>
        </p:spPr>
      </p:pic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9"/>
          <a:srcRect l="35366" t="14086" r="37805" b="15621"/>
          <a:stretch>
            <a:fillRect/>
          </a:stretch>
        </p:blipFill>
        <p:spPr bwMode="auto">
          <a:xfrm>
            <a:off x="3450023" y="2667000"/>
            <a:ext cx="2406704" cy="39382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975" y="0"/>
            <a:ext cx="8636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ap-AN" sz="4000" dirty="0"/>
              <a:t>Kuantu tempu ta dura pa nan disparsé?</a:t>
            </a:r>
          </a:p>
          <a:p>
            <a:endParaRPr lang="en-US" sz="4800" dirty="0"/>
          </a:p>
          <a:p>
            <a:endParaRPr lang="en-US" sz="3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ap-A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0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7003"/>
            <a:ext cx="2819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P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BBB59">
                    <a:lumMod val="60000"/>
                    <a:lumOff val="40000"/>
                  </a:srgbClr>
                </a:solidFill>
              </a:rPr>
              <a:t>l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8064A2">
                    <a:lumMod val="75000"/>
                  </a:srgbClr>
                </a:solidFill>
              </a:rPr>
              <a:t>è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</a:rPr>
              <a:t>s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BBB59"/>
                </a:solidFill>
              </a:rPr>
              <a:t>t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79646"/>
                </a:solidFill>
              </a:rPr>
              <a:t>i</a:t>
            </a:r>
            <a:r>
              <a:rPr lang="pap-AN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/>
                </a:solidFill>
              </a:rPr>
              <a:t>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576" y="18447"/>
            <a:ext cx="8875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ap-AN" sz="4800" dirty="0"/>
              <a:t>Kuantu tempu, e sak’i nan ta dura promé ku nan disparsé?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28" name="AutoShape 4" descr="Image result for GFT af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AutoShape 10" descr="Image result for plastic af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2" name="AutoShape 18" descr="Image result for glas af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4" name="AutoShape 20" descr="Image result for glas af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48513-3F38-42C0-9EA5-53022130F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07" y="4208955"/>
            <a:ext cx="3915664" cy="2443771"/>
          </a:xfrm>
          <a:prstGeom prst="rect">
            <a:avLst/>
          </a:prstGeom>
        </p:spPr>
      </p:pic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4"/>
          <a:srcRect l="35366" t="14086" r="37805" b="15621"/>
          <a:stretch>
            <a:fillRect/>
          </a:stretch>
        </p:blipFill>
        <p:spPr bwMode="auto">
          <a:xfrm>
            <a:off x="3450023" y="2667000"/>
            <a:ext cx="2406704" cy="3938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753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7003"/>
            <a:ext cx="2819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l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è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t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i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k</a:t>
            </a:r>
            <a:endParaRPr lang="pap-AN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9372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ap-AN" sz="6000" b="1" dirty="0">
                <a:solidFill>
                  <a:srgbClr val="FF0000"/>
                </a:solidFill>
              </a:rPr>
              <a:t>Kiko </a:t>
            </a:r>
            <a:r>
              <a:rPr lang="pap-AN" sz="6000" b="1" dirty="0">
                <a:solidFill>
                  <a:srgbClr val="7030A0"/>
                </a:solidFill>
              </a:rPr>
              <a:t>plèstik </a:t>
            </a:r>
            <a:r>
              <a:rPr lang="pap-AN" sz="6000" b="1" dirty="0">
                <a:solidFill>
                  <a:srgbClr val="FFC000"/>
                </a:solidFill>
              </a:rPr>
              <a:t>ta</a:t>
            </a:r>
            <a:r>
              <a:rPr lang="pap-AN" sz="6000" b="1" dirty="0">
                <a:solidFill>
                  <a:srgbClr val="FF0000"/>
                </a:solidFill>
              </a:rPr>
              <a:t>?......</a:t>
            </a:r>
          </a:p>
          <a:p>
            <a:endParaRPr lang="pap-AN" sz="6000" b="1" dirty="0">
              <a:solidFill>
                <a:srgbClr val="0070C0"/>
              </a:solidFill>
            </a:endParaRPr>
          </a:p>
          <a:p>
            <a:r>
              <a:rPr lang="pap-AN" sz="6000" b="1" dirty="0">
                <a:solidFill>
                  <a:srgbClr val="0070C0"/>
                </a:solidFill>
              </a:rPr>
              <a:t>Plèstik ta trahá di </a:t>
            </a:r>
          </a:p>
          <a:p>
            <a:r>
              <a:rPr lang="pap-AN" sz="6000" b="1" dirty="0">
                <a:solidFill>
                  <a:srgbClr val="0070C0"/>
                </a:solidFill>
              </a:rPr>
              <a:t>                         zeta krudo</a:t>
            </a:r>
          </a:p>
          <a:p>
            <a:endParaRPr lang="pap-AN" sz="6000" b="1" dirty="0">
              <a:solidFill>
                <a:srgbClr val="0070C0"/>
              </a:solidFill>
            </a:endParaRPr>
          </a:p>
          <a:p>
            <a:r>
              <a:rPr lang="pap-AN" sz="6000" b="1" dirty="0">
                <a:solidFill>
                  <a:srgbClr val="0070C0"/>
                </a:solidFill>
              </a:rPr>
              <a:t>Plèstik no ta disparsé nunka</a:t>
            </a:r>
          </a:p>
          <a:p>
            <a:endParaRPr lang="pap-AN" dirty="0"/>
          </a:p>
          <a:p>
            <a:endParaRPr lang="pap-A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7003"/>
            <a:ext cx="2819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l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è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t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i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876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ap-AN" sz="6000" b="1" dirty="0">
                <a:solidFill>
                  <a:srgbClr val="FF0000"/>
                </a:solidFill>
              </a:rPr>
              <a:t>Kiko </a:t>
            </a:r>
            <a:r>
              <a:rPr lang="pap-AN" sz="6000" b="1" dirty="0">
                <a:solidFill>
                  <a:srgbClr val="7030A0"/>
                </a:solidFill>
              </a:rPr>
              <a:t>plèstik </a:t>
            </a:r>
            <a:r>
              <a:rPr lang="pap-AN" sz="6000" b="1" dirty="0">
                <a:solidFill>
                  <a:srgbClr val="FFC000"/>
                </a:solidFill>
              </a:rPr>
              <a:t>ta</a:t>
            </a:r>
            <a:r>
              <a:rPr lang="pap-AN" sz="6000" b="1" dirty="0">
                <a:solidFill>
                  <a:srgbClr val="FF0000"/>
                </a:solidFill>
              </a:rPr>
              <a:t>?...... </a:t>
            </a:r>
          </a:p>
          <a:p>
            <a:endParaRPr lang="pap-AN" sz="6000" b="1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table, sitting, indoor, food&#10;&#10;Description automatically generated">
            <a:extLst>
              <a:ext uri="{FF2B5EF4-FFF2-40B4-BE49-F238E27FC236}">
                <a16:creationId xmlns:a16="http://schemas.microsoft.com/office/drawing/2014/main" id="{EDD94132-EAA7-4B71-83BA-01246A8B8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5" y="1271895"/>
            <a:ext cx="8138230" cy="4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9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7003"/>
            <a:ext cx="2819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l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è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t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i</a:t>
            </a:r>
            <a:r>
              <a:rPr lang="pap-A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k</a:t>
            </a:r>
            <a:endParaRPr lang="pap-AN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7772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ap-AN" sz="6000" b="1" dirty="0">
                <a:solidFill>
                  <a:srgbClr val="FF0000"/>
                </a:solidFill>
              </a:rPr>
              <a:t>tipo </a:t>
            </a:r>
            <a:r>
              <a:rPr lang="pap-AN" sz="6000" b="1" dirty="0">
                <a:solidFill>
                  <a:srgbClr val="FFFF00"/>
                </a:solidFill>
              </a:rPr>
              <a:t>di</a:t>
            </a:r>
            <a:r>
              <a:rPr lang="pap-AN" sz="6000" b="1" dirty="0">
                <a:solidFill>
                  <a:srgbClr val="FF0000"/>
                </a:solidFill>
              </a:rPr>
              <a:t> </a:t>
            </a:r>
            <a:r>
              <a:rPr lang="pap-AN" sz="6000" b="1" dirty="0">
                <a:solidFill>
                  <a:srgbClr val="7030A0"/>
                </a:solidFill>
              </a:rPr>
              <a:t>plèstik </a:t>
            </a:r>
            <a:r>
              <a:rPr lang="pap-AN" sz="6000" b="1" dirty="0">
                <a:solidFill>
                  <a:srgbClr val="FF0000"/>
                </a:solidFill>
              </a:rPr>
              <a:t>…... </a:t>
            </a:r>
          </a:p>
          <a:p>
            <a:pPr>
              <a:lnSpc>
                <a:spcPct val="150000"/>
              </a:lnSpc>
            </a:pPr>
            <a:endParaRPr lang="pap-AN" sz="4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ap-AN" sz="4400" b="1" dirty="0">
                <a:solidFill>
                  <a:srgbClr val="0070C0"/>
                </a:solidFill>
              </a:rPr>
              <a:t>Kiko ta e diferensia entre</a:t>
            </a:r>
          </a:p>
          <a:p>
            <a:pPr>
              <a:lnSpc>
                <a:spcPct val="150000"/>
              </a:lnSpc>
            </a:pPr>
            <a:r>
              <a:rPr lang="pap-AN" sz="4400" b="1" dirty="0">
                <a:solidFill>
                  <a:schemeClr val="accent2"/>
                </a:solidFill>
              </a:rPr>
              <a:t>          ‘Single use plastic’?</a:t>
            </a:r>
          </a:p>
          <a:p>
            <a:pPr>
              <a:lnSpc>
                <a:spcPct val="150000"/>
              </a:lnSpc>
            </a:pPr>
            <a:r>
              <a:rPr lang="pap-AN" sz="4400" b="1" dirty="0">
                <a:solidFill>
                  <a:srgbClr val="FFC000"/>
                </a:solidFill>
              </a:rPr>
              <a:t>          ‘Multiple use plastic’?</a:t>
            </a:r>
          </a:p>
          <a:p>
            <a:endParaRPr lang="pap-AN" dirty="0"/>
          </a:p>
          <a:p>
            <a:endParaRPr lang="pap-AN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960</Words>
  <Application>Microsoft Office PowerPoint</Application>
  <PresentationFormat>On-screen Show (4:3)</PresentationFormat>
  <Paragraphs>139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Cornelis Hameete</cp:lastModifiedBy>
  <cp:revision>81</cp:revision>
  <cp:lastPrinted>2020-08-27T14:32:56Z</cp:lastPrinted>
  <dcterms:created xsi:type="dcterms:W3CDTF">2018-09-27T01:49:10Z</dcterms:created>
  <dcterms:modified xsi:type="dcterms:W3CDTF">2020-08-27T15:17:41Z</dcterms:modified>
</cp:coreProperties>
</file>